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66" r:id="rId6"/>
    <p:sldId id="265" r:id="rId7"/>
    <p:sldId id="261" r:id="rId8"/>
    <p:sldId id="262" r:id="rId9"/>
    <p:sldId id="286" r:id="rId10"/>
    <p:sldId id="263" r:id="rId11"/>
    <p:sldId id="267" r:id="rId12"/>
    <p:sldId id="270" r:id="rId13"/>
    <p:sldId id="269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8" r:id="rId23"/>
    <p:sldId id="279" r:id="rId24"/>
    <p:sldId id="280" r:id="rId25"/>
    <p:sldId id="281" r:id="rId26"/>
    <p:sldId id="283" r:id="rId27"/>
    <p:sldId id="287" r:id="rId28"/>
    <p:sldId id="282" r:id="rId29"/>
    <p:sldId id="284" r:id="rId30"/>
    <p:sldId id="285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250" y="-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Y4H77ZXWac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G1-AR7T7X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urby15PHuc&amp;t=147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Карина\Downloads\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" y="-236562"/>
            <a:ext cx="6156176" cy="143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арина\Downloads\-01-11-2024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" y="612505"/>
            <a:ext cx="6058338" cy="14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Карина\Downloads\image-removebg-preview - 2024-11-01T214623.1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51945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C:\Users\Карина\Downloads\image-removebg-preview - 2024-11-01T214723.79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3" y="2319505"/>
            <a:ext cx="2823995" cy="28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Карина\Downloads\image-removebg-preview - 2024-11-01T214801.67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5"/>
          <a:stretch/>
        </p:blipFill>
        <p:spPr bwMode="auto">
          <a:xfrm>
            <a:off x="2699792" y="2387840"/>
            <a:ext cx="3249366" cy="27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Карина\Downloads\i-i-01-11-20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1630"/>
            <a:ext cx="4139952" cy="12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69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 descr="C:\Users\Карина\Downloads\image-removebg-preview - 2024-11-01T215420.7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1" y="911439"/>
            <a:ext cx="4228515" cy="42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арина\Downloads\image-removebg-preview - 2024-11-01T220418.27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7"/>
          <a:stretch/>
        </p:blipFill>
        <p:spPr bwMode="auto">
          <a:xfrm>
            <a:off x="3563888" y="899380"/>
            <a:ext cx="4834508" cy="42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3608" y="119352"/>
            <a:ext cx="7056784" cy="79208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розпізнати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зупинити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школі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5"/>
              </a:rPr>
              <a:t>https://www.youtube.com/watch?v=EY4H77ZXWac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Карина\Downloads\-i-01-11-2024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35444"/>
            <a:ext cx="5652120" cy="14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Карина\Downloads\image-removebg-preview - 2024-11-01T215435.81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b="28367"/>
          <a:stretch/>
        </p:blipFill>
        <p:spPr bwMode="auto">
          <a:xfrm>
            <a:off x="6045798" y="803494"/>
            <a:ext cx="4296814" cy="43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67523" y="1347614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ЧНИ ЗИ Й ФІ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63867" y="1347614"/>
            <a:ext cx="2244236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Фізичний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8245" y="2004612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 ЛО ПСИ НИЙ ГІЧ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44588" y="2004612"/>
            <a:ext cx="2263515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8967" y="2674858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 НО ЧНИЙ ЕКО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25310" y="2674858"/>
            <a:ext cx="2282793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Економічний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7072" y="3322930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 АЛЬ СУ НИЙ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13415" y="3322930"/>
            <a:ext cx="2294687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Сексуальний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3971002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БЕР БУ КІ ЛІНГ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03847" y="3971002"/>
            <a:ext cx="2304255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Кібербулінг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523981" y="101121"/>
            <a:ext cx="3024336" cy="194421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812013" y="389153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Фізичний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411510"/>
            <a:ext cx="4968552" cy="122413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Штовхання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підніжки, зачіпання,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бійки, стусани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ляпаси, нанесення тілесних ушкоджень тощо.</a:t>
            </a:r>
          </a:p>
        </p:txBody>
      </p:sp>
      <p:pic>
        <p:nvPicPr>
          <p:cNvPr id="14338" name="Picture 2" descr="Майже 29% школярів вважають основним приводом для булінгу зовнішність –  дослідження | Інститут масової інформації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0" y="1780572"/>
            <a:ext cx="4941892" cy="2779814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>
            <a:off x="5523981" y="1821160"/>
            <a:ext cx="3879858" cy="33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34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179512" y="195486"/>
            <a:ext cx="3600400" cy="230425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16734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Психоло-гічний</a:t>
            </a:r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95936" y="123478"/>
            <a:ext cx="4968552" cy="187220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Принизливі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погляди, жести, образливі рухи тіла, міміки обличчя,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поширення образливих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чуток, ізоляція, ігнорування, погрози, жарти, маніпуляції,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шантаж тощо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"/>
          <a:stretch/>
        </p:blipFill>
        <p:spPr bwMode="auto">
          <a:xfrm>
            <a:off x="4283968" y="2120676"/>
            <a:ext cx="4497016" cy="2899346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 flipH="1">
            <a:off x="580728" y="2273037"/>
            <a:ext cx="3352152" cy="28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421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148064" y="101121"/>
            <a:ext cx="3888431" cy="194421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83518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Економічний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339502"/>
            <a:ext cx="4968552" cy="122413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Крадіжки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пошкодження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знищення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одягу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особистих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речей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жертви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вимагання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грошей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AutoShape 4" descr="https://osvitoria.media/wp-content/webp-express/webp-images/uploads/2024/08/8918619_403593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6" name="Picture 6" descr="Чому Київ став «столицею» шкільного булінгу: результати дослідже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7" y="1681731"/>
            <a:ext cx="5007437" cy="3338291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>
            <a:off x="5523981" y="1821160"/>
            <a:ext cx="3879858" cy="33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7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179512" y="195486"/>
            <a:ext cx="3600400" cy="230425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27534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Сексуальний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95936" y="123478"/>
            <a:ext cx="4968552" cy="187220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Принизливі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погляди, жести,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образливі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рухи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тіла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прізвиська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сексуального характеру,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зйомки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роздягальнях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поширення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образливих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чуток,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сексуальні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погрози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жарти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362" name="Picture 2" descr="STOP Булі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91" y="2139702"/>
            <a:ext cx="4384673" cy="2923115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 flipH="1">
            <a:off x="179512" y="1929474"/>
            <a:ext cx="3753368" cy="32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99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148064" y="173129"/>
            <a:ext cx="3888431" cy="146251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83518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Кібербулінг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51470"/>
            <a:ext cx="4968552" cy="237626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Приниження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допомогою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мобільних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телефонів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інтернету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електронних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пристроїв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пересилка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неоднозначних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фото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обзивання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по телефону,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знімання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відео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бійок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принижень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викладання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відео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мережу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інтернет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цькування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через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соціальні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мережі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).</a:t>
            </a:r>
            <a:endParaRPr lang="uk-UA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AutoShape 4" descr="https://osvitoria.media/wp-content/webp-express/webp-images/uploads/2024/08/8918619_403593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386" name="Picture 2" descr="Як розпізнати та попередити кібербулінг - MediaSapien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9742"/>
            <a:ext cx="4553692" cy="2599886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>
            <a:off x="4852729" y="1129296"/>
            <a:ext cx="4687823" cy="401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84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Карина\Downloads\-i-01-11-2024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36562"/>
            <a:ext cx="6732240" cy="14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Карина\Downloads\rebus (69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/>
          <a:stretch/>
        </p:blipFill>
        <p:spPr bwMode="auto">
          <a:xfrm>
            <a:off x="-36512" y="912146"/>
            <a:ext cx="4285076" cy="1411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43608" y="2283718"/>
            <a:ext cx="1872208" cy="360040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Кривдник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icture 4" descr="C:\Users\Карина\Downloads\rebus (70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/>
          <a:stretch/>
        </p:blipFill>
        <p:spPr bwMode="auto">
          <a:xfrm>
            <a:off x="4225521" y="838857"/>
            <a:ext cx="4851546" cy="1372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868144" y="2211710"/>
            <a:ext cx="1872208" cy="360040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Жертва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5" descr="C:\Users\Карина\Downloads\rebus (7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787774"/>
            <a:ext cx="9144000" cy="1538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419872" y="4306881"/>
            <a:ext cx="1872208" cy="360040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Спостерігач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9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Карина\Downloads\-i-i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80578"/>
            <a:ext cx="9144000" cy="153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735546"/>
            <a:ext cx="8928992" cy="468052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відрізняється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сварки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конфлікту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кількома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ознаками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435" name="Picture 3" descr="C:\Users\Карина\Downloads\image-removebg-preview - 2024-11-01T215643.69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9"/>
          <a:stretch/>
        </p:blipFill>
        <p:spPr bwMode="auto">
          <a:xfrm>
            <a:off x="3841948" y="1250083"/>
            <a:ext cx="4762500" cy="38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Облако 40"/>
          <p:cNvSpPr/>
          <p:nvPr/>
        </p:nvSpPr>
        <p:spPr>
          <a:xfrm>
            <a:off x="107504" y="1391313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Прямоугольник 41"/>
          <p:cNvSpPr/>
          <p:nvPr/>
        </p:nvSpPr>
        <p:spPr>
          <a:xfrm>
            <a:off x="251520" y="1419622"/>
            <a:ext cx="1750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Система-</a:t>
            </a:r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тичність</a:t>
            </a:r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дій</a:t>
            </a:r>
            <a:endParaRPr lang="uk-UA" sz="2400" dirty="0"/>
          </a:p>
        </p:txBody>
      </p:sp>
      <p:sp>
        <p:nvSpPr>
          <p:cNvPr id="43" name="Облако 42"/>
          <p:cNvSpPr/>
          <p:nvPr/>
        </p:nvSpPr>
        <p:spPr>
          <a:xfrm>
            <a:off x="1763688" y="2067694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Прямоугольник 43"/>
          <p:cNvSpPr/>
          <p:nvPr/>
        </p:nvSpPr>
        <p:spPr>
          <a:xfrm>
            <a:off x="1907704" y="2211710"/>
            <a:ext cx="175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Злий умисел</a:t>
            </a:r>
            <a:endParaRPr lang="uk-UA" sz="2400" dirty="0"/>
          </a:p>
        </p:txBody>
      </p:sp>
      <p:sp>
        <p:nvSpPr>
          <p:cNvPr id="45" name="Облако 44"/>
          <p:cNvSpPr/>
          <p:nvPr/>
        </p:nvSpPr>
        <p:spPr>
          <a:xfrm>
            <a:off x="76303" y="3075806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Прямоугольник 45"/>
          <p:cNvSpPr/>
          <p:nvPr/>
        </p:nvSpPr>
        <p:spPr>
          <a:xfrm>
            <a:off x="179512" y="3252921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Дисбаланс сил</a:t>
            </a:r>
            <a:endParaRPr lang="uk-UA" sz="2400" dirty="0"/>
          </a:p>
        </p:txBody>
      </p:sp>
      <p:sp>
        <p:nvSpPr>
          <p:cNvPr id="47" name="Облако 46"/>
          <p:cNvSpPr/>
          <p:nvPr/>
        </p:nvSpPr>
        <p:spPr>
          <a:xfrm>
            <a:off x="1732487" y="3752187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Прямоугольник 47"/>
          <p:cNvSpPr/>
          <p:nvPr/>
        </p:nvSpPr>
        <p:spPr>
          <a:xfrm>
            <a:off x="1835696" y="3900993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Відсутність розкаяння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743035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15816" y="119352"/>
            <a:ext cx="6120680" cy="108424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необхідно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зупиняти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замовчування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проблеми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вирішить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безкарність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буде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провокувати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булера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подальші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атаки.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2770" name="Picture 2" descr="C:\Users\Карина\Downloads\image-removebg-preview - 2024-11-01T215735.76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5"/>
          <a:stretch/>
        </p:blipFill>
        <p:spPr bwMode="auto">
          <a:xfrm>
            <a:off x="2771800" y="1316341"/>
            <a:ext cx="6480720" cy="382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Карина\Downloads\image-removebg-preview - 2024-11-01T221357.2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51125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7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Карина\Downloads\image-removebg-preview - 2024-11-01T215017.6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511256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арина\Downloads\image-removebg-preview - 2024-11-01T215041.63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4"/>
          <a:stretch/>
        </p:blipFill>
        <p:spPr bwMode="auto">
          <a:xfrm>
            <a:off x="2123728" y="1851670"/>
            <a:ext cx="4026928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95736" y="123478"/>
            <a:ext cx="6840760" cy="1728192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серед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учнівської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молоді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надзвичайно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загострилася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проблема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насильства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здійснюваного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самими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дітьми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один до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одного.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Останніми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роками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визнано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поширення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такого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явища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шкільний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3" descr="C:\Users\Карина\Downloads\image-removebg-preview - 2024-11-01T215643.69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9"/>
          <a:stretch/>
        </p:blipFill>
        <p:spPr bwMode="auto">
          <a:xfrm>
            <a:off x="5364088" y="1860948"/>
            <a:ext cx="4015278" cy="32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0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87624" y="119352"/>
            <a:ext cx="6696744" cy="830155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Дітям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ru-RU" sz="20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3"/>
              </a:rPr>
              <a:t>https://www.youtube.com/watch?v=UG1-AR7T7X0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45" name="Picture 1" descr="C:\Users\Карина\Downloads\image-removebg-preview - 2024-11-01T215806.99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76" y="941090"/>
            <a:ext cx="4222948" cy="42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Карина\Downloads\image-removebg-preview - 2024-11-01T215830.8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93998"/>
            <a:ext cx="4298032" cy="42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95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Карина\Downloads\-i-01-11-2024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32" y="-164554"/>
            <a:ext cx="5796136" cy="13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915566"/>
            <a:ext cx="8928992" cy="684075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Уважно послухайте рекомендації та </a:t>
            </a:r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визначіть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що дійсно доречно, а що є зайвим.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459" name="Picture 3" descr="C:\Users\Карина\Downloads\image-removebg-preview - 2024-11-01T220452.33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3"/>
          <a:stretch/>
        </p:blipFill>
        <p:spPr bwMode="auto">
          <a:xfrm>
            <a:off x="4788025" y="1284690"/>
            <a:ext cx="4651738" cy="38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07504" y="1680033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Зберігай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спокій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хоробро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обійди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ситуацію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4712659" y="1596072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07504" y="2400113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Поводься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емоційно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надмірно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збуджено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4640723" y="2355726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07504" y="3120194"/>
            <a:ext cx="5112568" cy="459668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Стримуй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гнів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4712659" y="2859782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07504" y="3624249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Використову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підвищені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тони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спілкування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4591582" y="3651870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07504" y="4344329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Використову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підвищені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тони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спілкування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4572000" y="4371950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9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Карина\Downloads\-i-01-11-2024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32" y="-164554"/>
            <a:ext cx="5796136" cy="13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915566"/>
            <a:ext cx="8928992" cy="684075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Уважно послухайте рекомендації та </a:t>
            </a:r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визначіть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що дійсно доречно, а що є зайвим.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3" descr="C:\Users\Карина\Downloads\image-removebg-preview - 2024-11-01T220452.33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b="16843"/>
          <a:stretch/>
        </p:blipFill>
        <p:spPr bwMode="auto">
          <a:xfrm flipH="1">
            <a:off x="-223754" y="1284690"/>
            <a:ext cx="3631972" cy="38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923928" y="1706426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Говори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спокійно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впевнено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дай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агресору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можливість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зупинитися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34956" y="1563638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923928" y="2426506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Звернися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допомогу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дорослого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якому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довіряєш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34956" y="2244144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923928" y="3146587"/>
            <a:ext cx="5112568" cy="459668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Переходь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особу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співрозмовника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3632060" y="3099166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3923928" y="3650642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Повідом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когось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дорослих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анонімно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2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76555" y="3543345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3923928" y="4370722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Поговори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братом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сестрою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4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34956" y="4227934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98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16" grpId="0" animBg="1"/>
      <p:bldP spid="18" grpId="0" animBg="1"/>
      <p:bldP spid="31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8"/>
            <a:ext cx="8928992" cy="129614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готовий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(-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маєш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сумніви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щодо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того,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потрібно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звертатися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дорослих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питанням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маєш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наразі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тих, кому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довіритися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можеш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зателефонувати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номером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482" name="Picture 2" descr="C:\Users\Карина\Downloads\116-111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75606"/>
            <a:ext cx="5580112" cy="23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71" b="38672" l="1025" r="62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73" r="37731" b="58910"/>
          <a:stretch/>
        </p:blipFill>
        <p:spPr bwMode="auto">
          <a:xfrm>
            <a:off x="-21169" y="3035132"/>
            <a:ext cx="5832648" cy="126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8" b="39323" l="60615" r="981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4" t="17710" b="58036"/>
          <a:stretch/>
        </p:blipFill>
        <p:spPr bwMode="auto">
          <a:xfrm>
            <a:off x="5905143" y="3098004"/>
            <a:ext cx="3347377" cy="12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69" b="38672" l="14788" r="844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5429" r="15456" b="58564"/>
          <a:stretch/>
        </p:blipFill>
        <p:spPr bwMode="auto">
          <a:xfrm>
            <a:off x="2271727" y="4011910"/>
            <a:ext cx="5000065" cy="10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180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8"/>
            <a:ext cx="8856984" cy="79208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Казка «Гидке каченя»</a:t>
            </a:r>
          </a:p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3"/>
              </a:rPr>
              <a:t>https://www.youtube.com/watch?v=nurby15PHuc&amp;t=147s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697" name="Picture 1" descr="C:\Users\Карина\Downloads\image-removebg-preview - 2024-11-01T220848.5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753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Карина\Downloads\image-removebg-preview - 2024-11-01T220925.9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15566"/>
            <a:ext cx="4227934" cy="42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8"/>
            <a:ext cx="4968552" cy="158417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 можна дії тварин з двору назвати </a:t>
            </a:r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булінгом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що цькували каченя?</a:t>
            </a:r>
          </a:p>
          <a:p>
            <a:pPr marL="342900" indent="-342900" algn="ctr">
              <a:buFontTx/>
              <a:buChar char="-"/>
            </a:pP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 відчувало маленьке каченя у цей момент?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673" name="Picture 1" descr="C:\Users\Карина\Downloads\image-removebg-preview - 2024-11-01T220540.23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6"/>
          <a:stretch/>
        </p:blipFill>
        <p:spPr bwMode="auto">
          <a:xfrm>
            <a:off x="169540" y="1721720"/>
            <a:ext cx="4474468" cy="342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Карина\Downloads\image-removebg-preview - 2024-11-01T220944.3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959"/>
            <a:ext cx="5122540" cy="51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7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8" b="39453" l="20425" r="78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5001" r="19324" b="57638"/>
          <a:stretch/>
        </p:blipFill>
        <p:spPr bwMode="auto">
          <a:xfrm>
            <a:off x="1806100" y="-92546"/>
            <a:ext cx="5531799" cy="13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55576" y="1059582"/>
            <a:ext cx="8064896" cy="43204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це злочин, а будь – які злочини караються законом.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649" name="Picture 1" descr="C:\Users\Карина\Downloads\image-removebg-preview - 2024-11-01T215854.86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67" y="1491629"/>
            <a:ext cx="3727161" cy="37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53784"/>
              </p:ext>
            </p:extLst>
          </p:nvPr>
        </p:nvGraphicFramePr>
        <p:xfrm>
          <a:off x="107504" y="1725518"/>
          <a:ext cx="5760640" cy="30784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881255"/>
                <a:gridCol w="1625323"/>
                <a:gridCol w="1254062"/>
              </a:tblGrid>
              <a:tr h="367134">
                <a:tc>
                  <a:txBody>
                    <a:bodyPr/>
                    <a:lstStyle/>
                    <a:p>
                      <a:pPr algn="ctr"/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Штраф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Громад-</a:t>
                      </a:r>
                      <a:r>
                        <a:rPr lang="uk-UA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ські</a:t>
                      </a:r>
                      <a:endParaRPr lang="uk-UA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роботи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361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За перший раз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притягнення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до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відповідальності</a:t>
                      </a:r>
                      <a:endParaRPr lang="uk-U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850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до 1700 </a:t>
                      </a:r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20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до 40 годин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5042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За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повторне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притягнення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до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відповідальності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упродовж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року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або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булінг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здійснений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групою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осіб</a:t>
                      </a:r>
                      <a:endParaRPr lang="uk-U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1700 до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3400 </a:t>
                      </a:r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40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до 60 годин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801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31840" y="123478"/>
            <a:ext cx="5904656" cy="223224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завжди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повинні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пам’ятати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насамперед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ми – люди.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ожна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особистість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талантами,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здібностями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«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родзинками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 У кожного з нас є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позитивних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рис, а є,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звичайно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негативні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Над такими рисами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потрібно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працювати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601" name="Picture 1" descr="C:\Users\Карина\Downloads\image-removebg-preview - 2024-11-01T215918.67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9"/>
          <a:stretch/>
        </p:blipFill>
        <p:spPr bwMode="auto">
          <a:xfrm>
            <a:off x="3131840" y="2217666"/>
            <a:ext cx="3687169" cy="29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Карина\Downloads\image-removebg-preview - 2024-11-01T221005.0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91654"/>
            <a:ext cx="5235154" cy="52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Карина\Downloads\image-removebg-preview - 2024-11-01T221049.21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4"/>
          <a:stretch/>
        </p:blipFill>
        <p:spPr bwMode="auto">
          <a:xfrm>
            <a:off x="5220072" y="2248401"/>
            <a:ext cx="4762500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74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41" b="38672" l="8785" r="90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8" t="16725" r="9424" b="58876"/>
          <a:stretch/>
        </p:blipFill>
        <p:spPr bwMode="auto">
          <a:xfrm>
            <a:off x="0" y="5149"/>
            <a:ext cx="5257800" cy="87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7504" y="876358"/>
            <a:ext cx="4974473" cy="79208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Подумайте,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можете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зробити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того,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протидіяти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2" descr="C:\Users\Карина\Downloads\image-removebg-preview - 2024-11-01T215930.8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62" y="-149952"/>
            <a:ext cx="5293453" cy="529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ткрытая рука с улыбкой на планете Земля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8" b="100000" l="0" r="100000">
                        <a14:foregroundMark x1="35304" y1="72159" x2="66454" y2="84659"/>
                        <a14:foregroundMark x1="65176" y1="72348" x2="54792" y2="83333"/>
                        <a14:foregroundMark x1="44888" y1="78788" x2="46006" y2="83712"/>
                        <a14:foregroundMark x1="39457" y1="76136" x2="53674" y2="85985"/>
                        <a14:foregroundMark x1="46006" y1="60038" x2="58626" y2="59848"/>
                        <a14:backgroundMark x1="23482" y1="50568" x2="35144" y2="11932"/>
                        <a14:backgroundMark x1="53834" y1="28788" x2="56070" y2="1894"/>
                        <a14:backgroundMark x1="19329" y1="49242" x2="19808" y2="22159"/>
                        <a14:backgroundMark x1="65176" y1="44886" x2="74281" y2="10227"/>
                        <a14:backgroundMark x1="75559" y1="54545" x2="93450" y2="24811"/>
                        <a14:backgroundMark x1="87380" y1="66477" x2="69169" y2="92424"/>
                        <a14:backgroundMark x1="51438" y1="41098" x2="51438" y2="32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1" y="1742629"/>
            <a:ext cx="3923928" cy="33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Открытая рука с улыбкой на планете Земл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8" b="100000" l="0" r="100000">
                        <a14:foregroundMark x1="35304" y1="72159" x2="66454" y2="84659"/>
                        <a14:foregroundMark x1="65176" y1="72348" x2="54792" y2="83333"/>
                        <a14:foregroundMark x1="44888" y1="78788" x2="46006" y2="83712"/>
                        <a14:foregroundMark x1="39457" y1="76136" x2="53674" y2="85985"/>
                        <a14:foregroundMark x1="46006" y1="60038" x2="58626" y2="59848"/>
                        <a14:backgroundMark x1="23482" y1="50568" x2="35144" y2="11932"/>
                        <a14:backgroundMark x1="53834" y1="28788" x2="56070" y2="1894"/>
                        <a14:backgroundMark x1="19329" y1="49242" x2="19808" y2="22159"/>
                        <a14:backgroundMark x1="65176" y1="44886" x2="74281" y2="10227"/>
                        <a14:backgroundMark x1="75559" y1="54545" x2="93450" y2="24811"/>
                        <a14:backgroundMark x1="87380" y1="66477" x2="69169" y2="92424"/>
                        <a14:backgroundMark x1="51438" y1="41098" x2="51438" y2="32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95" y="1866189"/>
            <a:ext cx="1495250" cy="12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Открытая рука с улыбкой на планете Земл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8" b="100000" l="0" r="100000">
                        <a14:foregroundMark x1="35304" y1="72159" x2="66454" y2="84659"/>
                        <a14:foregroundMark x1="65176" y1="72348" x2="54792" y2="83333"/>
                        <a14:foregroundMark x1="44888" y1="78788" x2="46006" y2="83712"/>
                        <a14:foregroundMark x1="39457" y1="76136" x2="53674" y2="85985"/>
                        <a14:foregroundMark x1="46006" y1="60038" x2="58626" y2="59848"/>
                        <a14:backgroundMark x1="23482" y1="50568" x2="35144" y2="11932"/>
                        <a14:backgroundMark x1="53834" y1="28788" x2="56070" y2="1894"/>
                        <a14:backgroundMark x1="19329" y1="49242" x2="19808" y2="22159"/>
                        <a14:backgroundMark x1="65176" y1="44886" x2="74281" y2="10227"/>
                        <a14:backgroundMark x1="75559" y1="54545" x2="93450" y2="24811"/>
                        <a14:backgroundMark x1="87380" y1="66477" x2="69169" y2="92424"/>
                        <a14:backgroundMark x1="51438" y1="41098" x2="51438" y2="32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37" y="3407330"/>
            <a:ext cx="1495250" cy="12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38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11760" y="102405"/>
            <a:ext cx="4176464" cy="1821273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Пам'ятайте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Агресивна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поведінка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прояви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насильства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допоможуть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вирішити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конфлікт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тільки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погіршать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ситуацію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625" name="Picture 1" descr="C:\Users\Карина\Downloads\image-removebg-preview - 2024-11-01T221113.2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102941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Карина\Downloads\image-removebg-preview - 2024-11-01T221542.73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7"/>
          <a:stretch/>
        </p:blipFill>
        <p:spPr bwMode="auto">
          <a:xfrm>
            <a:off x="2051720" y="1894581"/>
            <a:ext cx="4464496" cy="32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Карина\Downloads\image-removebg-preview - 2024-11-01T221612.18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40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Карина\Downloads\-i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236562"/>
            <a:ext cx="6948264" cy="15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Булинг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1" b="42374"/>
          <a:stretch/>
        </p:blipFill>
        <p:spPr bwMode="auto">
          <a:xfrm>
            <a:off x="0" y="2562107"/>
            <a:ext cx="9144000" cy="2581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Карина\Downloads\rebus (6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/>
          <a:stretch/>
        </p:blipFill>
        <p:spPr bwMode="auto">
          <a:xfrm>
            <a:off x="41563" y="940015"/>
            <a:ext cx="9060873" cy="1631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167844" y="2355726"/>
            <a:ext cx="2484276" cy="504056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Цькування </a:t>
            </a:r>
            <a:endParaRPr lang="uk-UA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5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C:\Users\Карина\Downloads\image-removebg-preview - 2024-11-01T214623.1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51945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Карина\Downloads\image-removebg-preview - 2024-11-01T214723.79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3" y="2319505"/>
            <a:ext cx="2823995" cy="28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Карина\Downloads\image-removebg-preview - 2024-11-01T214801.67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5"/>
          <a:stretch/>
        </p:blipFill>
        <p:spPr bwMode="auto">
          <a:xfrm>
            <a:off x="2699792" y="2387840"/>
            <a:ext cx="3249366" cy="27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46" b="39844" l="30015" r="69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13413" r="29336" b="57201"/>
          <a:stretch/>
        </p:blipFill>
        <p:spPr bwMode="auto">
          <a:xfrm>
            <a:off x="467544" y="-92546"/>
            <a:ext cx="4429347" cy="17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5" b="39844" l="23939" r="74451">
                        <a14:foregroundMark x1="30747" y1="33724" x2="33968" y2="3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12680" r="23425" b="57058"/>
          <a:stretch/>
        </p:blipFill>
        <p:spPr bwMode="auto">
          <a:xfrm>
            <a:off x="-108520" y="927834"/>
            <a:ext cx="5793029" cy="183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284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7"/>
            <a:ext cx="6120680" cy="1584177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 свідомі дії, що мають характер насильства і вчиняються однією дитиною, групою дітей або дорослою людиною стосовно іншої дитини або дорослого, які пов’язані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навчальним процесом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968"/>
            <a:ext cx="5050532" cy="50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Карина\Downloads\image-removebg-preview - 2024-11-01T220033.83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6"/>
          <a:stretch/>
        </p:blipFill>
        <p:spPr bwMode="auto">
          <a:xfrm>
            <a:off x="-108520" y="1762686"/>
            <a:ext cx="5832648" cy="338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79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35696" y="123478"/>
            <a:ext cx="7200800" cy="129614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мають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систематичний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характер,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супроводжуються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психологічним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тиском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внаслідок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них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настати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шкода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психологічному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фізичному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здоров’ю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6" descr="C:\Users\Карина\Downloads\image-removebg-preview - 2024-11-01T215212.82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7"/>
          <a:stretch/>
        </p:blipFill>
        <p:spPr bwMode="auto">
          <a:xfrm>
            <a:off x="-900608" y="-137808"/>
            <a:ext cx="3168352" cy="54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Карина\Downloads\image-removebg-preview - 2024-11-01T220246.78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1"/>
          <a:stretch/>
        </p:blipFill>
        <p:spPr bwMode="auto">
          <a:xfrm>
            <a:off x="3491880" y="1419622"/>
            <a:ext cx="5652120" cy="37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C:\Users\Карина\Downloads\image-removebg-preview - 2024-11-01T220059.8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0" y="1275606"/>
            <a:ext cx="3821410" cy="38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39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Карина\Downloads\-i-01-11-2024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63" y="1406947"/>
            <a:ext cx="4918993" cy="20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309181" y="699542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107504" y="2211710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лако 6"/>
          <p:cNvSpPr/>
          <p:nvPr/>
        </p:nvSpPr>
        <p:spPr>
          <a:xfrm>
            <a:off x="1525494" y="3364665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3923928" y="3374701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6156176" y="2931790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6849600" y="1622147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5580112" y="304575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блако 11"/>
          <p:cNvSpPr/>
          <p:nvPr/>
        </p:nvSpPr>
        <p:spPr>
          <a:xfrm>
            <a:off x="2987824" y="304575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22036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Залякування </a:t>
            </a:r>
            <a:endParaRPr lang="uk-UA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570440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Знущання </a:t>
            </a:r>
            <a:endParaRPr lang="uk-UA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884128" y="3733431"/>
            <a:ext cx="1391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Образи </a:t>
            </a:r>
            <a:endParaRPr lang="uk-UA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139952" y="3723395"/>
            <a:ext cx="1580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Побиття </a:t>
            </a:r>
            <a:endParaRPr lang="uk-UA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77671" y="2931790"/>
            <a:ext cx="2138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Небажання спілку-</a:t>
            </a:r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ватися</a:t>
            </a:r>
            <a:endParaRPr lang="uk-UA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1894061"/>
            <a:ext cx="213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Травля</a:t>
            </a:r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601607" y="444609"/>
            <a:ext cx="2138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Переслі-дування</a:t>
            </a:r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987824" y="627534"/>
            <a:ext cx="213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Жорстокість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772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19872" y="123478"/>
            <a:ext cx="5616624" cy="201622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Наслідки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можуть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бути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різноманітні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жертви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зазнають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чимало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страждань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зниження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самооцінки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поганий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сон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апетит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тривожність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вживання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алкоголю,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паління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думки про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самогубство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1" descr="C:\Users\Карина\Downloads\image-removebg-preview - 2024-11-01T215248.9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908"/>
            <a:ext cx="5142593" cy="51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C:\Users\Карина\Downloads\image-removebg-preview - 2024-11-01T215322.38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73"/>
          <a:stretch/>
        </p:blipFill>
        <p:spPr bwMode="auto">
          <a:xfrm>
            <a:off x="3264155" y="2030428"/>
            <a:ext cx="5904656" cy="31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7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15816" y="483517"/>
            <a:ext cx="3024336" cy="3600401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Отже, як бачимо явище </a:t>
            </a:r>
            <a:r>
              <a:rPr lang="uk-UA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булінгу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є поширеним, але в наших силах його зупинити і не лишатися осторонь. Адже слід пам'ятати, що сьогодні ти - спостерігач, а завтра - жертва.</a:t>
            </a:r>
          </a:p>
        </p:txBody>
      </p:sp>
      <p:pic>
        <p:nvPicPr>
          <p:cNvPr id="9217" name="Picture 1" descr="C:\Users\Карина\Downloads\image-removebg-preview - 2024-11-01T215346.2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961"/>
            <a:ext cx="5122540" cy="51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Карина\Downloads\image-removebg-preview - 2024-11-01T220344.5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0"/>
            <a:ext cx="51845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52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74" b="39453" l="6369" r="92679">
                        <a14:foregroundMark x1="56881" y1="27995" x2="56881" y2="27995"/>
                        <a14:foregroundMark x1="28404" y1="37240" x2="28404" y2="37240"/>
                        <a14:foregroundMark x1="34773" y1="36979" x2="34773" y2="36979"/>
                        <a14:foregroundMark x1="52562" y1="35938" x2="52562" y2="35938"/>
                        <a14:foregroundMark x1="80966" y1="37240" x2="80966" y2="37240"/>
                        <a14:foregroundMark x1="87701" y1="36589" x2="87701" y2="36589"/>
                        <a14:backgroundMark x1="24378" y1="29167" x2="24378" y2="29167"/>
                        <a14:backgroundMark x1="84114" y1="30729" x2="84114" y2="30729"/>
                        <a14:backgroundMark x1="54100" y1="29557" x2="54100" y2="29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8" t="11960" r="5315" b="57337"/>
          <a:stretch/>
        </p:blipFill>
        <p:spPr bwMode="auto">
          <a:xfrm>
            <a:off x="815685" y="-308570"/>
            <a:ext cx="7512629" cy="14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446059"/>
              </p:ext>
            </p:extLst>
          </p:nvPr>
        </p:nvGraphicFramePr>
        <p:xfrm>
          <a:off x="107504" y="1059582"/>
          <a:ext cx="518458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Я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Б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К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Х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Ш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Ц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У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Й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 descr="C:\Users\Карина\Downloads\image-removebg-preview - 2024-11-01T215401.6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70563"/>
            <a:ext cx="4172937" cy="41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80552" y="1275606"/>
            <a:ext cx="33553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259632" y="1779662"/>
            <a:ext cx="23762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1520" y="2283718"/>
            <a:ext cx="43204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15685" y="2787774"/>
            <a:ext cx="28202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08631" y="3291830"/>
            <a:ext cx="50114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732929" y="3795886"/>
            <a:ext cx="24070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08631" y="4299942"/>
            <a:ext cx="33123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423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750</Words>
  <Application>Microsoft Office PowerPoint</Application>
  <PresentationFormat>Экран (16:9)</PresentationFormat>
  <Paragraphs>162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Ілона</cp:lastModifiedBy>
  <cp:revision>21</cp:revision>
  <dcterms:created xsi:type="dcterms:W3CDTF">2024-11-01T16:44:18Z</dcterms:created>
  <dcterms:modified xsi:type="dcterms:W3CDTF">2025-01-21T16:01:50Z</dcterms:modified>
</cp:coreProperties>
</file>